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5" r:id="rId5"/>
    <p:sldId id="268" r:id="rId6"/>
    <p:sldId id="261" r:id="rId7"/>
    <p:sldId id="264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536">
          <p15:clr>
            <a:srgbClr val="A4A3A4"/>
          </p15:clr>
        </p15:guide>
        <p15:guide id="2" pos="9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c Herzog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71" autoAdjust="0"/>
    <p:restoredTop sz="94727" autoAdjust="0"/>
  </p:normalViewPr>
  <p:slideViewPr>
    <p:cSldViewPr>
      <p:cViewPr>
        <p:scale>
          <a:sx n="100" d="100"/>
          <a:sy n="100" d="100"/>
        </p:scale>
        <p:origin x="-480" y="-78"/>
      </p:cViewPr>
      <p:guideLst>
        <p:guide orient="horz" pos="1536"/>
        <p:guide pos="9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6409DB3-21AB-4057-97E7-A350856A1195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3732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A935A193-85F2-44E6-AC63-17E6008B3C3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318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5" name="Picture 11" descr="scifair_fron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685800"/>
            <a:ext cx="6477000" cy="1752600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133600"/>
            <a:ext cx="6477000" cy="1981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1400" i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fld id="{A3300DC3-7981-40C5-BA88-F4F543AD49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89BD6-E7FD-46D2-931A-7CB7FB7DCE1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838200"/>
            <a:ext cx="2286000" cy="5181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838200"/>
            <a:ext cx="6705600" cy="5181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C739F-D144-4E08-BD56-3896B4DD29D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5C2CC3-BBB4-4FB6-AE35-CD46F515E1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2AD-E22F-4CA0-9DF6-6FA4D11FF02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2667000"/>
            <a:ext cx="44196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4BC42E-F05D-427F-A6C0-772A92B54C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A8D58C-F779-4FA4-BE48-9D4A5E1293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89CEBE-060A-4C6A-BA3F-709F30BADB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558B-E6B2-4BF1-B1B1-856DF9A9668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173E7-E353-491F-9BD9-355EE2999E8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D205F7-B393-4633-80FC-96959045E8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3" name="Picture 13" descr="scifair_INSID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9525" y="-4763"/>
            <a:ext cx="9163050" cy="6867526"/>
          </a:xfrm>
          <a:prstGeom prst="rect">
            <a:avLst/>
          </a:prstGeom>
          <a:noFill/>
        </p:spPr>
      </p:pic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8382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2667000"/>
            <a:ext cx="8991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 dirty="0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8D1F16E8-852D-48D1-AD2E-6DC745AD28A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1114425" y="1609725"/>
            <a:ext cx="6934200" cy="19050"/>
          </a:xfrm>
          <a:prstGeom prst="rect">
            <a:avLst/>
          </a:prstGeom>
          <a:solidFill>
            <a:srgbClr val="80808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700">
          <a:solidFill>
            <a:schemeClr val="tx2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600">
          <a:solidFill>
            <a:schemeClr val="tx2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500">
          <a:solidFill>
            <a:schemeClr val="tx2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rgbClr val="5F5F5F"/>
        </a:buClr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4800" cy="1752600"/>
          </a:xfrm>
        </p:spPr>
        <p:txBody>
          <a:bodyPr/>
          <a:lstStyle/>
          <a:p>
            <a:r>
              <a:rPr lang="en-US" sz="3500" dirty="0"/>
              <a:t> Research proposal  Project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28600" y="1981200"/>
            <a:ext cx="8382000" cy="3505200"/>
          </a:xfrm>
        </p:spPr>
        <p:txBody>
          <a:bodyPr/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en-GB" sz="1600" i="0" dirty="0">
                <a:ea typeface="Calibri" panose="020F0502020204030204" pitchFamily="34" charset="0"/>
                <a:cs typeface="Arial" panose="020B0604020202020204" pitchFamily="34" charset="0"/>
              </a:rPr>
              <a:t>Strength Training Impact on Patients Suffering from Acute and Chronic Stroke </a:t>
            </a:r>
          </a:p>
          <a:p>
            <a:r>
              <a:rPr lang="en-US" sz="1600" i="0" dirty="0"/>
              <a:t>Student Name:</a:t>
            </a:r>
          </a:p>
          <a:p>
            <a:r>
              <a:rPr lang="en-US" sz="1600" i="0" dirty="0"/>
              <a:t>Professors Name</a:t>
            </a:r>
          </a:p>
          <a:p>
            <a:r>
              <a:rPr lang="en-US" sz="1600" i="0" dirty="0"/>
              <a:t>Institution </a:t>
            </a:r>
            <a:r>
              <a:rPr lang="en-GB" sz="1600" i="0" dirty="0"/>
              <a:t>Affiliation </a:t>
            </a:r>
            <a:endParaRPr lang="en-US" sz="1600" i="0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9144000" cy="1298575"/>
          </a:xfrm>
        </p:spPr>
        <p:txBody>
          <a:bodyPr/>
          <a:lstStyle/>
          <a:p>
            <a:r>
              <a:rPr lang="en-US" dirty="0"/>
              <a:t>Research question  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05800" cy="3276600"/>
          </a:xfrm>
        </p:spPr>
        <p:txBody>
          <a:bodyPr/>
          <a:lstStyle/>
          <a:p>
            <a:pPr lvl="0" algn="l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Does strength training assist the patients suffering from acute and chronic stroke?</a:t>
            </a:r>
            <a:endParaRPr lang="en-GB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How is strength training done to help patients suffering from acute and chronic stroke recover? 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l">
              <a:lnSpc>
                <a:spcPct val="150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What are some of the steps/ways that can be used to train patients with both acute and chronic stroke?</a:t>
            </a:r>
            <a:endParaRPr lang="en-GB" sz="1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hecke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literature 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010400" cy="42672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</a:t>
            </a:r>
            <a:endParaRPr lang="en-US" sz="1900" dirty="0">
              <a:solidFill>
                <a:srgbClr val="222222"/>
              </a:solidFill>
              <a:effectLst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P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atients with stroke have typically engaged in mild fitness prograns  with a focus on inhibiting irregular 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mspasticity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Patten et al, 2004, p.6).</a:t>
            </a:r>
            <a:r>
              <a:rPr lang="en-GB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 Stroke occurs when the brain tissue is cut off or when capillaries in the brain burst (</a:t>
            </a:r>
            <a:r>
              <a:rPr lang="en-GB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El-Nashar et al 2019) m</a:t>
            </a: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uscle tone while facilitating regular activity habits. </a:t>
            </a:r>
            <a:endParaRPr lang="en-GB" sz="2000" dirty="0">
              <a:latin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 functional pairing of the cortical electroencephalogram (EEG), and muscle electromyogram may be used to determine cortical regulation of muscle movement( EEG).</a:t>
            </a:r>
          </a:p>
        </p:txBody>
      </p:sp>
    </p:spTree>
  </p:cSld>
  <p:clrMapOvr>
    <a:masterClrMapping/>
  </p:clrMapOvr>
  <p:transition>
    <p:checke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2" name="Rectangle 14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010400" cy="55626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While the intensity of sides' knee extensors gets associated with stand-sit- freedom, the strongest associations typically occur when power sides' knee extensors become combined with the weight of the body.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GB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wo experiments have investigated the association between lower limb intensity and stair ascending success in acute and chronic stroke</a:t>
            </a:r>
            <a:r>
              <a:rPr lang="en-GB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Veldema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 et al</a:t>
            </a:r>
            <a:r>
              <a:rPr lang="en-GB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., 2020</a:t>
            </a:r>
            <a:r>
              <a:rPr lang="en-GB" sz="2000" dirty="0"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GB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Both studies discovered substantial associations (58% – 85%) regarding paretic limb intensity and stair climbing efficiency (12.5, 18.5).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20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analysis found no important associations between stair ascending velocity and intensity measurements from the lower non-paretic limb (–0.07–0.08).</a:t>
            </a:r>
          </a:p>
          <a:p>
            <a:pPr algn="l">
              <a:buFont typeface="Wingdings" panose="05000000000000000000" pitchFamily="2" charset="2"/>
              <a:buChar char="ü"/>
            </a:pPr>
            <a:endParaRPr lang="en-GB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endParaRPr lang="en-GB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385447"/>
      </p:ext>
    </p:extLst>
  </p:cSld>
  <p:clrMapOvr>
    <a:masterClrMapping/>
  </p:clrMapOvr>
  <p:transition>
    <p:checke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2EEC955-8DBA-4F67-B394-00A21C1FF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495800"/>
          </a:xfrm>
        </p:spPr>
        <p:txBody>
          <a:bodyPr/>
          <a:lstStyle/>
          <a:p>
            <a:pPr algn="l">
              <a:buFont typeface="Wingdings" panose="05000000000000000000" pitchFamily="2" charset="2"/>
              <a:buChar char="ü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Stroke is  neurological loss caused by abnormal brain tissue perfusion.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Acute chronic stroke is one among subarachnoid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hemorrhages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ischemic, and intracerebral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hemorrhages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Hypertension, diabetes mellitus, sleep </a:t>
            </a:r>
            <a:r>
              <a:rPr lang="en-GB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apnea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 atrial fibrillation, elevated triglycerides, an insufficient diet, tobacco consumption, and family history genetics, gender, physical inactivity, atherosclerosis, and chronic kidney diseases are health issues that arise from stroke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Gambassi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al., 2017 and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Veldema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</a:t>
            </a:r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2020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The Independence during the stand-sit motion, the highly physically strenuous part of the move, is linked to the force applied by the muscle activation. </a:t>
            </a:r>
          </a:p>
          <a:p>
            <a:pPr algn="l">
              <a:buFont typeface="Wingdings" panose="05000000000000000000" pitchFamily="2" charset="2"/>
              <a:buChar char="ü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While the intensity of sides' knee extensors gets associated with stand-sit- freedom, the strongest associations typically occur when power sides' knee extensors become combined with the weight of the body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Veldema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et al., 2020)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algn="l">
              <a:buFont typeface="Wingdings" panose="05000000000000000000" pitchFamily="2" charset="2"/>
              <a:buChar char="ü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735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8458200" cy="990600"/>
          </a:xfrm>
        </p:spPr>
        <p:txBody>
          <a:bodyPr/>
          <a:lstStyle/>
          <a:p>
            <a:r>
              <a:rPr lang="en-US" dirty="0"/>
              <a:t>Variables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7924800" cy="3810000"/>
          </a:xfrm>
        </p:spPr>
        <p:txBody>
          <a:bodyPr/>
          <a:lstStyle/>
          <a:p>
            <a:pPr algn="l">
              <a:buFont typeface="+mj-lt"/>
              <a:buAutoNum type="arabicPeriod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Controlled variables: resistive load Strength training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 Resistance Training, incorporates trainings associated with increasing the resistive loads.</a:t>
            </a:r>
          </a:p>
          <a:p>
            <a:pPr algn="l">
              <a:buFont typeface="+mj-lt"/>
              <a:buAutoNum type="arabicPeriod"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Dependent variables: power is dependent. Muscle power is significant to vary degrees based on the demands of the cognitive activities in which muscle power is needed.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force = mass* acceleration.</a:t>
            </a:r>
          </a:p>
          <a:p>
            <a:pPr marL="0" indent="0" algn="l">
              <a:buNone/>
            </a:pP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The rate of deceleration or acceleration is </a:t>
            </a: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turn 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affected by the levels at 	which stroke impacts the stresses that tissues will produce. </a:t>
            </a:r>
          </a:p>
          <a:p>
            <a:pPr marL="0" indent="0" algn="l">
              <a:buNone/>
            </a:pPr>
            <a:endParaRPr lang="en-GB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en-GB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Independent:</a:t>
            </a:r>
            <a:r>
              <a:rPr lang="en-GB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advancing period levels, that is weeks</a:t>
            </a: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endParaRPr lang="en-GB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endParaRPr lang="en-US" dirty="0"/>
          </a:p>
        </p:txBody>
      </p:sp>
    </p:spTree>
  </p:cSld>
  <p:clrMapOvr>
    <a:masterClrMapping/>
  </p:clrMapOvr>
  <p:transition>
    <p:checke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9144000" cy="914400"/>
          </a:xfrm>
        </p:spPr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001000" cy="4267200"/>
          </a:xfrm>
        </p:spPr>
        <p:txBody>
          <a:bodyPr/>
          <a:lstStyle/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Ada, L., Dorsch, S., &amp;amp; Canning, C. G. (2006). Strengthening interventions 	increase strengthand improve activity after stroke: a systematic 	review. Australian Journal ofPhysiotherapy, 52(4), 241-248.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Bohannon, R. W. (2007). Muscle strength and muscle training after stroke. Journal 	of rehabilitation Medicine, 39(1), 14-20.</a:t>
            </a:r>
          </a:p>
          <a:p>
            <a:pPr marL="0" indent="0" algn="l">
              <a:lnSpc>
                <a:spcPct val="150000"/>
              </a:lnSpc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El-Nashar, H., ElWishy, A., Helmy, H., &amp;amp; El-Rwainy, R. (2019). Do core stability 	exercises improve upper limb function in chronic stroke patients?. The 	Egyptian Journal of Neurology, Psychiatry and Neurosurgery, 55(1), 1-9.</a:t>
            </a:r>
          </a:p>
        </p:txBody>
      </p:sp>
    </p:spTree>
  </p:cSld>
  <p:clrMapOvr>
    <a:masterClrMapping/>
  </p:clrMapOvr>
  <p:transition>
    <p:checke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8001000" cy="44196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Eng, J. J. (2004). Strength training in individuals with stroke. Physiotherapy Canada. 	Physiotherapie Canada, 56(4), 189.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Gambassi, B. B., Coelho-Junior, H. J., Schwingel, P. A., Almeida, F. D. J. F., Gaspar 	Novais,T. M., Lauande Oliveira, P. D. L., ... &amp;amp; Rodrigues, B. (2017). 	Resistance training and stroke: a critical analysis of different training 	programs. Stroke research and treatment, 2017.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Gordon, N. F., Gulanick, M., Costa, F., Fletcher, G., Franklin, B. A., Roth, E. J., &amp;amp; 	Shephard, T. (2004). Physical activity and exercise recommendations for 	stroke survivors: an American Heart Association scientific statement from 	the Council on Clinical Cardiology, Subcommittee on Exercise, Cardiac 	Rehabilitation, and Prevention;the Council on Cardiovascular Nursing; the 	Council on Nutrition, Physical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0330381"/>
      </p:ext>
    </p:extLst>
  </p:cSld>
  <p:clrMapOvr>
    <a:masterClrMapping/>
  </p:clrMapOvr>
  <p:transition>
    <p:checker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C1BDA04-38DF-4D6C-A3BA-088605E04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382000" cy="5105400"/>
          </a:xfrm>
        </p:spPr>
        <p:txBody>
          <a:bodyPr/>
          <a:lstStyle/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Activity, and Metabolism; and the Stroke Council. Circulation, 109(16), 2031-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2041.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Muir, K. W. (2001). Medical management of stroke. Journal of Neurology, Neurosurgery 	&amp;amp; Psychiatry, 70(suppl 1), i12-i16. Running head: Strength Training Impact 	on Patients Suffering from Acute and Chronic Stroke 23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Patten, C., Lexell, J., &amp;amp; Brown, H. E. (2004). Weakness and strength training in 	persons with poststroke hemiplegia: rationale, method, and efficacy. Journal of 	Rehabilitation Research &amp;amp; Development, 41.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Signal, N. E. (2014). Strength training after stroke: Rationale, evidence and potential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implementation barriers for physiotherapists. New Zealand Journal of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Physiotherapy, 42(2).</a:t>
            </a:r>
          </a:p>
          <a:p>
            <a:pPr marL="0" indent="0" algn="l">
              <a:spcAft>
                <a:spcPts val="800"/>
              </a:spcAft>
              <a:buNone/>
              <a:tabLst>
                <a:tab pos="74295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Veldema, J., &amp;amp; Jansen, P. (2020). Resistance training in stroke rehabilitation: 	systematic review and meta-analysis. Clinical Rehabilitation, 34(9), 1173-1197.</a:t>
            </a:r>
          </a:p>
          <a:p>
            <a:pPr marL="0" indent="0" algn="l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2468093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 for science fair project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Times New Roman" pitchFamily="18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for science fair project</Template>
  <TotalTime>88</TotalTime>
  <Words>239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Presentation for science fair project</vt:lpstr>
      <vt:lpstr> Research proposal  Project</vt:lpstr>
      <vt:lpstr>Research question  </vt:lpstr>
      <vt:lpstr>Review of literature </vt:lpstr>
      <vt:lpstr>PowerPoint Presentation</vt:lpstr>
      <vt:lpstr>PowerPoint Presentation</vt:lpstr>
      <vt:lpstr>Variables</vt:lpstr>
      <vt:lpstr>References 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Fair Project</dc:title>
  <dc:creator>MaryJo</dc:creator>
  <cp:lastModifiedBy>ACER</cp:lastModifiedBy>
  <cp:revision>16</cp:revision>
  <cp:lastPrinted>1601-01-01T00:00:00Z</cp:lastPrinted>
  <dcterms:created xsi:type="dcterms:W3CDTF">2010-01-17T17:16:29Z</dcterms:created>
  <dcterms:modified xsi:type="dcterms:W3CDTF">2021-05-12T05:43:09Z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TC010183731033</vt:lpwstr>
  </property>
</Properties>
</file>